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4e243e435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4e243e435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4e243e43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4e243e43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e4e243e43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e4e243e43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4e243e435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4e243e435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4c237534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4c237534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b8469816e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b8469816e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4e243e43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4e243e43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4e243e43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4e243e43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b8469816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b8469816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4e243e435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4e243e435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b8469816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b8469816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4e243e43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e4e243e435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t="6284" r="6489" b="28797"/>
          <a:stretch/>
        </p:blipFill>
        <p:spPr>
          <a:xfrm>
            <a:off x="1040900" y="1174800"/>
            <a:ext cx="4082875" cy="38447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2442983" y="0"/>
            <a:ext cx="6626517" cy="1040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SEMANA BÍBLICA 2021</a:t>
            </a:r>
            <a:endParaRPr sz="4500" b="1" dirty="0">
              <a:solidFill>
                <a:schemeClr val="accent1"/>
              </a:solidFill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572000" y="659853"/>
            <a:ext cx="4830984" cy="523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“San José, modelo de virtudes”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56926" y="4201650"/>
            <a:ext cx="1187075" cy="9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5642000" y="1100025"/>
            <a:ext cx="3427500" cy="569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Año de san José</a:t>
            </a:r>
            <a:r>
              <a:rPr lang="es" sz="2400" b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1"/>
          <p:cNvSpPr txBox="1">
            <a:spLocks noGrp="1"/>
          </p:cNvSpPr>
          <p:nvPr>
            <p:ph type="title"/>
          </p:nvPr>
        </p:nvSpPr>
        <p:spPr>
          <a:xfrm>
            <a:off x="397775" y="312700"/>
            <a:ext cx="8474400" cy="1343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O) CONCLUSIÓN EVANGÉLICA SOBRE JOSÉ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81"/>
          <p:cNvSpPr txBox="1">
            <a:spLocks noGrp="1"/>
          </p:cNvSpPr>
          <p:nvPr>
            <p:ph type="body" idx="1"/>
          </p:nvPr>
        </p:nvSpPr>
        <p:spPr>
          <a:xfrm>
            <a:off x="279000" y="1594150"/>
            <a:ext cx="8586000" cy="30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2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5"/>
              <a:buFont typeface="Nunito"/>
              <a:buChar char="➔"/>
            </a:pPr>
            <a:r>
              <a:rPr lang="es" sz="2425">
                <a:latin typeface="Nunito"/>
                <a:ea typeface="Nunito"/>
                <a:cs typeface="Nunito"/>
                <a:sym typeface="Nunito"/>
              </a:rPr>
              <a:t>Los datos del evangelio sobre san José forman lo que podemos llamar el depósito de fe josefina.</a:t>
            </a:r>
            <a:endParaRPr sz="2425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2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5"/>
              <a:buFont typeface="Nunito"/>
              <a:buChar char="➔"/>
            </a:pPr>
            <a:r>
              <a:rPr lang="es" sz="2425">
                <a:latin typeface="Nunito"/>
                <a:ea typeface="Nunito"/>
                <a:cs typeface="Nunito"/>
                <a:sym typeface="Nunito"/>
              </a:rPr>
              <a:t>José siempre en unión esencial con María y Jesús, y por ellos, forma parte del depósito de la fe y de la tradición apostólica dada a la Iglesia.</a:t>
            </a:r>
            <a:endParaRPr sz="2425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2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25"/>
              <a:buFont typeface="Nunito"/>
              <a:buChar char="➔"/>
            </a:pPr>
            <a:r>
              <a:rPr lang="es" sz="2425">
                <a:latin typeface="Nunito"/>
                <a:ea typeface="Nunito"/>
                <a:cs typeface="Nunito"/>
                <a:sym typeface="Nunito"/>
              </a:rPr>
              <a:t>No se trata de crear nuevas verdades, sino de desentrañar las virtualidades de la verdad josefina.</a:t>
            </a:r>
            <a:endParaRPr sz="2425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0" name="Google Shape;620;p81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990225" y="4201550"/>
            <a:ext cx="874775" cy="6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2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222113" y="1262975"/>
            <a:ext cx="2276625" cy="34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82"/>
          <p:cNvSpPr txBox="1">
            <a:spLocks noGrp="1"/>
          </p:cNvSpPr>
          <p:nvPr>
            <p:ph type="body" idx="1"/>
          </p:nvPr>
        </p:nvSpPr>
        <p:spPr>
          <a:xfrm>
            <a:off x="503541" y="451324"/>
            <a:ext cx="8136917" cy="1287799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 dirty="0">
                <a:latin typeface="Roboto"/>
                <a:ea typeface="Roboto"/>
                <a:cs typeface="Roboto"/>
                <a:sym typeface="Roboto"/>
              </a:rPr>
              <a:t>PARTICIPACIÓN DE ASISTENTES.</a:t>
            </a:r>
            <a:endParaRPr sz="4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82"/>
          <p:cNvSpPr txBox="1">
            <a:spLocks noGrp="1"/>
          </p:cNvSpPr>
          <p:nvPr>
            <p:ph type="body" idx="1"/>
          </p:nvPr>
        </p:nvSpPr>
        <p:spPr>
          <a:xfrm>
            <a:off x="290448" y="2016755"/>
            <a:ext cx="8563103" cy="14719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¿Qué cosa les ha gustado más del tema?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●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¿Qué han aprendido de nuevo de las virtudes de san José?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8" name="Google Shape;628;p82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3"/>
          <p:cNvSpPr txBox="1">
            <a:spLocks noGrp="1"/>
          </p:cNvSpPr>
          <p:nvPr>
            <p:ph type="body" idx="1"/>
          </p:nvPr>
        </p:nvSpPr>
        <p:spPr>
          <a:xfrm>
            <a:off x="761475" y="545975"/>
            <a:ext cx="7431900" cy="717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ORAMOS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4" name="Google Shape;634;p83"/>
          <p:cNvPicPr preferRelativeResize="0"/>
          <p:nvPr/>
        </p:nvPicPr>
        <p:blipFill rotWithShape="1">
          <a:blip r:embed="rId3">
            <a:alphaModFix/>
          </a:blip>
          <a:srcRect l="15868" t="4833" r="13539" b="10963"/>
          <a:stretch/>
        </p:blipFill>
        <p:spPr>
          <a:xfrm>
            <a:off x="2934525" y="1262975"/>
            <a:ext cx="2874950" cy="3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4"/>
          <p:cNvSpPr txBox="1">
            <a:spLocks noGrp="1"/>
          </p:cNvSpPr>
          <p:nvPr>
            <p:ph type="title"/>
          </p:nvPr>
        </p:nvSpPr>
        <p:spPr>
          <a:xfrm>
            <a:off x="110537" y="370853"/>
            <a:ext cx="8922925" cy="719697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latin typeface="Roboto"/>
                <a:ea typeface="Roboto"/>
                <a:cs typeface="Roboto"/>
                <a:sym typeface="Roboto"/>
              </a:rPr>
              <a:t>ORACIÓN A SAN JOSÉ DE SANTA TERESA</a:t>
            </a:r>
            <a:endParaRPr sz="3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84"/>
          <p:cNvSpPr txBox="1">
            <a:spLocks noGrp="1"/>
          </p:cNvSpPr>
          <p:nvPr>
            <p:ph type="body" idx="2"/>
          </p:nvPr>
        </p:nvSpPr>
        <p:spPr>
          <a:xfrm>
            <a:off x="348175" y="1090550"/>
            <a:ext cx="8377200" cy="3644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s" sz="2500" dirty="0">
                <a:latin typeface="Nunito"/>
                <a:ea typeface="Nunito"/>
                <a:cs typeface="Nunito"/>
                <a:sym typeface="Nunito"/>
              </a:rPr>
              <a:t>Glorioso Patriarca San José, cuyo poder sabe hacer posibles las cosas imposibles, ven en mi auxilio en estos momentos de angustia y dificultad. Toma bajo tu protección las situaciones tan serias y difíciles que te encomendamos, a fin de que tengan una feliz solución. Nuestro bien amado Padre, toda nuestra confianza está puesta en ti. Que no se diga que te hemos invocado en vano y puesto que tú puedes todo ante Jesús y María, muéstranos que tu bondad es tan grande como tu poder. Amén.</a:t>
            </a:r>
            <a:endParaRPr sz="25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2" name="Google Shape;642;p8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8056075" y="4207850"/>
            <a:ext cx="866850" cy="6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 txBox="1">
            <a:spLocks noGrp="1"/>
          </p:cNvSpPr>
          <p:nvPr>
            <p:ph type="ctrTitle"/>
          </p:nvPr>
        </p:nvSpPr>
        <p:spPr>
          <a:xfrm>
            <a:off x="148329" y="998979"/>
            <a:ext cx="5710212" cy="2932892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TEMA 5. </a:t>
            </a:r>
            <a:endParaRPr sz="30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b="1" dirty="0">
                <a:solidFill>
                  <a:schemeClr val="dk2"/>
                </a:solidFill>
              </a:rPr>
              <a:t>“JOSÉ PROTEGE A LA SAGRADA FAMILIA, ENSEÑA A JESÚS DESDE SU INFANCIA, LO LLEVA AL TEMPLO A LOS DOCE AÑOS, LE ENSEÑA UN OFICIO”.</a:t>
            </a:r>
            <a:endParaRPr sz="3000" b="1" dirty="0">
              <a:solidFill>
                <a:schemeClr val="dk2"/>
              </a:solidFill>
            </a:endParaRPr>
          </a:p>
        </p:txBody>
      </p:sp>
      <p:pic>
        <p:nvPicPr>
          <p:cNvPr id="560" name="Google Shape;560;p73"/>
          <p:cNvPicPr preferRelativeResize="0"/>
          <p:nvPr/>
        </p:nvPicPr>
        <p:blipFill rotWithShape="1">
          <a:blip r:embed="rId3">
            <a:alphaModFix/>
          </a:blip>
          <a:srcRect l="3557" t="13476" r="3807" b="13483"/>
          <a:stretch/>
        </p:blipFill>
        <p:spPr>
          <a:xfrm>
            <a:off x="5933800" y="846075"/>
            <a:ext cx="2844726" cy="3909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1" name="Google Shape;561;p7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245750" y="229075"/>
            <a:ext cx="831800" cy="6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4"/>
          <p:cNvSpPr txBox="1">
            <a:spLocks noGrp="1"/>
          </p:cNvSpPr>
          <p:nvPr>
            <p:ph type="body" idx="1"/>
          </p:nvPr>
        </p:nvSpPr>
        <p:spPr>
          <a:xfrm>
            <a:off x="731250" y="532050"/>
            <a:ext cx="7548300" cy="1240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EXPERIENCIA DE NUESTRA COMUNIDAD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7" name="Google Shape;56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900" y="1650700"/>
            <a:ext cx="288620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5"/>
          <p:cNvSpPr txBox="1">
            <a:spLocks noGrp="1"/>
          </p:cNvSpPr>
          <p:nvPr>
            <p:ph type="title"/>
          </p:nvPr>
        </p:nvSpPr>
        <p:spPr>
          <a:xfrm>
            <a:off x="3295350" y="312675"/>
            <a:ext cx="2553300" cy="740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DIÁLOGO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75"/>
          <p:cNvSpPr txBox="1">
            <a:spLocks noGrp="1"/>
          </p:cNvSpPr>
          <p:nvPr>
            <p:ph type="body" idx="1"/>
          </p:nvPr>
        </p:nvSpPr>
        <p:spPr>
          <a:xfrm>
            <a:off x="235475" y="929675"/>
            <a:ext cx="6333300" cy="3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972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3"/>
              <a:buFont typeface="Nunito"/>
              <a:buChar char="●"/>
            </a:pPr>
            <a:r>
              <a:rPr lang="es" sz="2222">
                <a:latin typeface="Nunito"/>
                <a:ea typeface="Nunito"/>
                <a:cs typeface="Nunito"/>
                <a:sym typeface="Nunito"/>
              </a:rPr>
              <a:t>¿Han experimentado la necesidad de migrar por cualquier motivo?</a:t>
            </a:r>
            <a:endParaRPr sz="2222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72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3"/>
              <a:buFont typeface="Nunito"/>
              <a:buChar char="●"/>
            </a:pPr>
            <a:r>
              <a:rPr lang="es" sz="2222">
                <a:latin typeface="Nunito"/>
                <a:ea typeface="Nunito"/>
                <a:cs typeface="Nunito"/>
                <a:sym typeface="Nunito"/>
              </a:rPr>
              <a:t>¿Han sentido la alegría de enseñar a sus hijos las cosas más básicas y fundamentales hasta un oficio?</a:t>
            </a:r>
            <a:endParaRPr sz="2222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72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3"/>
              <a:buFont typeface="Nunito"/>
              <a:buChar char="●"/>
            </a:pPr>
            <a:r>
              <a:rPr lang="es" sz="2222">
                <a:latin typeface="Nunito"/>
                <a:ea typeface="Nunito"/>
                <a:cs typeface="Nunito"/>
                <a:sym typeface="Nunito"/>
              </a:rPr>
              <a:t>¿Han sentido el orgullo de ver los logros de sus hijos?</a:t>
            </a:r>
            <a:endParaRPr sz="2222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72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3"/>
              <a:buFont typeface="Nunito"/>
              <a:buChar char="●"/>
            </a:pPr>
            <a:r>
              <a:rPr lang="es" sz="2222">
                <a:latin typeface="Nunito"/>
                <a:ea typeface="Nunito"/>
                <a:cs typeface="Nunito"/>
                <a:sym typeface="Nunito"/>
              </a:rPr>
              <a:t>¿Se dan cuenta que la vida de san José es como una mina de virtudes que todos los cristianos podemos imitar?</a:t>
            </a:r>
            <a:endParaRPr sz="2222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5" name="Google Shape;57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800" y="1275275"/>
            <a:ext cx="2131751" cy="213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5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672150" y="3921475"/>
            <a:ext cx="126516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6"/>
          <p:cNvSpPr txBox="1">
            <a:spLocks noGrp="1"/>
          </p:cNvSpPr>
          <p:nvPr>
            <p:ph type="title"/>
          </p:nvPr>
        </p:nvSpPr>
        <p:spPr>
          <a:xfrm>
            <a:off x="410400" y="387025"/>
            <a:ext cx="8323200" cy="1323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M) JOSÉ REFUGIA A SU FAMILIA EN EGIPTO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76"/>
          <p:cNvSpPr txBox="1">
            <a:spLocks noGrp="1"/>
          </p:cNvSpPr>
          <p:nvPr>
            <p:ph type="body" idx="1"/>
          </p:nvPr>
        </p:nvSpPr>
        <p:spPr>
          <a:xfrm>
            <a:off x="294825" y="1648350"/>
            <a:ext cx="8603400" cy="30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José es el salvador de su familia (como lo fue el José del AT con la suya) y la lleva al exilio del desierto.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El ángel de parte de Dios, se dirige a José para comunicarle la orden de marchar a Egipto a fin de librar al niño de la persecución de Herodes.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Y a José vuelve a dirigirse, cuando, cumplido el tiempo del destierro, tienen que volver a Judea.</a:t>
            </a:r>
            <a:endParaRPr sz="2400" i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3" name="Google Shape;583;p7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976500" y="4176775"/>
            <a:ext cx="921625" cy="7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7"/>
          <p:cNvSpPr txBox="1">
            <a:spLocks noGrp="1"/>
          </p:cNvSpPr>
          <p:nvPr>
            <p:ph type="body" idx="1"/>
          </p:nvPr>
        </p:nvSpPr>
        <p:spPr>
          <a:xfrm>
            <a:off x="210700" y="235525"/>
            <a:ext cx="8694000" cy="21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El evangelio destaca la obediencia ciega y pronta de José, ante las órdenes desconcertantes que van llegando, y a veces disparatadas.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>
                <a:latin typeface="Nunito"/>
                <a:ea typeface="Nunito"/>
                <a:cs typeface="Nunito"/>
                <a:sym typeface="Nunito"/>
              </a:rPr>
              <a:t>Pero nada dice José, porque es un hombre de fe (como el centurión), que obedece, cree y aguanta todas las pruebas con alegría.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9" name="Google Shape;589;p77"/>
          <p:cNvPicPr preferRelativeResize="0"/>
          <p:nvPr/>
        </p:nvPicPr>
        <p:blipFill rotWithShape="1">
          <a:blip r:embed="rId3">
            <a:alphaModFix/>
          </a:blip>
          <a:srcRect l="7944" t="10160"/>
          <a:stretch/>
        </p:blipFill>
        <p:spPr>
          <a:xfrm>
            <a:off x="5026344" y="2379625"/>
            <a:ext cx="3829030" cy="249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90" name="Google Shape;590;p77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210700" y="4079225"/>
            <a:ext cx="997700" cy="7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7"/>
          <p:cNvSpPr txBox="1"/>
          <p:nvPr/>
        </p:nvSpPr>
        <p:spPr>
          <a:xfrm>
            <a:off x="900125" y="2662375"/>
            <a:ext cx="4033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“Señor, yo no soy digno de que entres bajo mi techo, basta que digas una palabra y mi criado quedará sano” (Mt 8,8).</a:t>
            </a:r>
            <a:endParaRPr sz="24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8"/>
          <p:cNvSpPr txBox="1">
            <a:spLocks noGrp="1"/>
          </p:cNvSpPr>
          <p:nvPr>
            <p:ph type="title"/>
          </p:nvPr>
        </p:nvSpPr>
        <p:spPr>
          <a:xfrm>
            <a:off x="819150" y="337450"/>
            <a:ext cx="7505700" cy="684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latin typeface="Roboto"/>
                <a:ea typeface="Roboto"/>
                <a:cs typeface="Roboto"/>
                <a:sym typeface="Roboto"/>
              </a:rPr>
              <a:t>N) JOSÉ ENSEÑA A JESÚS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78"/>
          <p:cNvSpPr txBox="1">
            <a:spLocks noGrp="1"/>
          </p:cNvSpPr>
          <p:nvPr>
            <p:ph type="body" idx="1"/>
          </p:nvPr>
        </p:nvSpPr>
        <p:spPr>
          <a:xfrm>
            <a:off x="270650" y="1368683"/>
            <a:ext cx="8479945" cy="3033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Jesús vive en una vida familiar normal en aquella sociedad.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La Virgen María cuenta como mujer en aquella familia.</a:t>
            </a:r>
            <a:endParaRPr sz="26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600" dirty="0">
                <a:latin typeface="Nunito"/>
                <a:ea typeface="Nunito"/>
                <a:cs typeface="Nunito"/>
                <a:sym typeface="Nunito"/>
              </a:rPr>
              <a:t>El padre no lo es todo. Aquella casa es la casa de la familia, no sólo del padre; se reparten los derechos y las obligaciones.</a:t>
            </a:r>
            <a:endParaRPr sz="26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8" name="Google Shape;598;p78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7875650" y="4104025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9"/>
          <p:cNvSpPr txBox="1">
            <a:spLocks noGrp="1"/>
          </p:cNvSpPr>
          <p:nvPr>
            <p:ph type="body" idx="1"/>
          </p:nvPr>
        </p:nvSpPr>
        <p:spPr>
          <a:xfrm>
            <a:off x="185900" y="228225"/>
            <a:ext cx="4768872" cy="4588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La educación y formación humano-religiosa del hijo es obra de sus padres.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San José, además de enseñarle la Ley y otros aspectos religiosos y culturales, le enseñó el oficio de carpintero.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San José conocía muy bien la sentencia de los rabinos: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“El que no enseña a su hijo un oficio, hace de él un ladrón”.</a:t>
            </a:r>
            <a:endParaRPr sz="24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04" name="Google Shape;604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00" y="1046526"/>
            <a:ext cx="3662525" cy="28204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05" name="Google Shape;605;p79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7925225" y="4128825"/>
            <a:ext cx="997700" cy="7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0"/>
          <p:cNvSpPr txBox="1">
            <a:spLocks noGrp="1"/>
          </p:cNvSpPr>
          <p:nvPr>
            <p:ph type="title"/>
          </p:nvPr>
        </p:nvSpPr>
        <p:spPr>
          <a:xfrm>
            <a:off x="-68072" y="331550"/>
            <a:ext cx="9212072" cy="629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b="1" dirty="0">
                <a:latin typeface="Roboto"/>
                <a:ea typeface="Roboto"/>
                <a:cs typeface="Roboto"/>
                <a:sym typeface="Roboto"/>
              </a:rPr>
              <a:t>Ñ) JOSÉ PRESENTA A JESÚS EN EL TEMPLO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80"/>
          <p:cNvSpPr txBox="1">
            <a:spLocks noGrp="1"/>
          </p:cNvSpPr>
          <p:nvPr>
            <p:ph type="body" idx="1"/>
          </p:nvPr>
        </p:nvSpPr>
        <p:spPr>
          <a:xfrm>
            <a:off x="156317" y="1061350"/>
            <a:ext cx="6056700" cy="37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José aparece asociado a María, y cuando lo encuentran ella le dice: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“¿Hijo, por qué nos has hecho esto? Mira que tu padre y yo, angustiados, te andábamos buscando” (Lc 2, 48).</a:t>
            </a:r>
            <a:endParaRPr sz="2400" i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➔"/>
            </a:pPr>
            <a:r>
              <a:rPr lang="es" sz="2400" dirty="0">
                <a:latin typeface="Nunito"/>
                <a:ea typeface="Nunito"/>
                <a:cs typeface="Nunito"/>
                <a:sym typeface="Nunito"/>
              </a:rPr>
              <a:t>En estas palabras de la Virgen María, José manifestó en su máximo esplendor, </a:t>
            </a:r>
            <a:r>
              <a:rPr lang="es" sz="2400" i="1" dirty="0">
                <a:latin typeface="Nunito"/>
                <a:ea typeface="Nunito"/>
                <a:cs typeface="Nunito"/>
                <a:sym typeface="Nunito"/>
              </a:rPr>
              <a:t>“el don inefable de su paternidad” (Redemptoris Custos 21).</a:t>
            </a:r>
            <a:endParaRPr sz="2400" i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2" name="Google Shape;612;p80"/>
          <p:cNvPicPr preferRelativeResize="0"/>
          <p:nvPr/>
        </p:nvPicPr>
        <p:blipFill rotWithShape="1">
          <a:blip r:embed="rId3">
            <a:alphaModFix/>
          </a:blip>
          <a:srcRect t="7969"/>
          <a:stretch/>
        </p:blipFill>
        <p:spPr>
          <a:xfrm>
            <a:off x="6457175" y="1065875"/>
            <a:ext cx="2372125" cy="3578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13" name="Google Shape;613;p80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8155225" y="4291225"/>
            <a:ext cx="730525" cy="5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691</Words>
  <Application>Microsoft Office PowerPoint</Application>
  <PresentationFormat>Presentación en pantalla (16:9)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Nunito</vt:lpstr>
      <vt:lpstr>Roboto</vt:lpstr>
      <vt:lpstr>Shift</vt:lpstr>
      <vt:lpstr>SEMANA BÍBLICA 2021</vt:lpstr>
      <vt:lpstr>TEMA 5.  “JOSÉ PROTEGE A LA SAGRADA FAMILIA, ENSEÑA A JESÚS DESDE SU INFANCIA, LO LLEVA AL TEMPLO A LOS DOCE AÑOS, LE ENSEÑA UN OFICIO”.</vt:lpstr>
      <vt:lpstr>Presentación de PowerPoint</vt:lpstr>
      <vt:lpstr>DIÁLOGO</vt:lpstr>
      <vt:lpstr>M) JOSÉ REFUGIA A SU FAMILIA EN EGIPTO</vt:lpstr>
      <vt:lpstr>Presentación de PowerPoint</vt:lpstr>
      <vt:lpstr>N) JOSÉ ENSEÑA A JESÚS</vt:lpstr>
      <vt:lpstr>Presentación de PowerPoint</vt:lpstr>
      <vt:lpstr>Ñ) JOSÉ PRESENTA A JESÚS EN EL TEMPLO</vt:lpstr>
      <vt:lpstr>O) CONCLUSIÓN EVANGÉLICA SOBRE JOSÉ</vt:lpstr>
      <vt:lpstr>Presentación de PowerPoint</vt:lpstr>
      <vt:lpstr>Presentación de PowerPoint</vt:lpstr>
      <vt:lpstr>ORACIÓN A SAN JOSÉ DE SANTA TERESA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BÍBLICA 2021</dc:title>
  <dc:creator>Eduardo Michel Flores</dc:creator>
  <cp:lastModifiedBy>Eduardo Michel Flores</cp:lastModifiedBy>
  <cp:revision>6</cp:revision>
  <dcterms:modified xsi:type="dcterms:W3CDTF">2021-08-05T01:40:34Z</dcterms:modified>
</cp:coreProperties>
</file>